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D68-7B7F-4036-B818-48D51AD54375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A36-DBF3-4931-A855-9BAC6E4BA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D68-7B7F-4036-B818-48D51AD54375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A36-DBF3-4931-A855-9BAC6E4BA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D68-7B7F-4036-B818-48D51AD54375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A36-DBF3-4931-A855-9BAC6E4BA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D68-7B7F-4036-B818-48D51AD54375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A36-DBF3-4931-A855-9BAC6E4BA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D68-7B7F-4036-B818-48D51AD54375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A36-DBF3-4931-A855-9BAC6E4BA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D68-7B7F-4036-B818-48D51AD54375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A36-DBF3-4931-A855-9BAC6E4BA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D68-7B7F-4036-B818-48D51AD54375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A36-DBF3-4931-A855-9BAC6E4BA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D68-7B7F-4036-B818-48D51AD54375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A36-DBF3-4931-A855-9BAC6E4BA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D68-7B7F-4036-B818-48D51AD54375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A36-DBF3-4931-A855-9BAC6E4BA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D68-7B7F-4036-B818-48D51AD54375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A36-DBF3-4931-A855-9BAC6E4BA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D68-7B7F-4036-B818-48D51AD54375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A36-DBF3-4931-A855-9BAC6E4BA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1FD68-7B7F-4036-B818-48D51AD54375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59A36-DBF3-4931-A855-9BAC6E4BA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33600"/>
            <a:ext cx="7772400" cy="14700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bn-IN" sz="3600" dirty="0" smtClean="0">
                <a:solidFill>
                  <a:srgbClr val="FF0000"/>
                </a:solidFill>
                <a:latin typeface="Amar Bangla Normal" pitchFamily="2" charset="0"/>
              </a:rPr>
              <a:t>পূর্বরাগঃসংজ্ঞা ও বৈশিষ্ট্য </a:t>
            </a:r>
            <a:r>
              <a:rPr lang="en-US" sz="3600" dirty="0" smtClean="0">
                <a:solidFill>
                  <a:srgbClr val="FF0000"/>
                </a:solidFill>
                <a:latin typeface="Amar Bangla Normal" pitchFamily="2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Amar Bangla Normal" pitchFamily="2" charset="0"/>
              </a:rPr>
            </a:br>
            <a:endParaRPr lang="en-US" sz="3600" dirty="0">
              <a:solidFill>
                <a:srgbClr val="FF0000"/>
              </a:solidFill>
              <a:latin typeface="Amar Bangla Normal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PREPARED FOR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B.A</a:t>
            </a:r>
            <a:r>
              <a:rPr lang="en-US" sz="2800" dirty="0">
                <a:solidFill>
                  <a:schemeClr val="tx2"/>
                </a:solidFill>
              </a:rPr>
              <a:t>. (H) </a:t>
            </a:r>
            <a:r>
              <a:rPr lang="en-US" sz="2800" dirty="0" smtClean="0">
                <a:solidFill>
                  <a:schemeClr val="tx2"/>
                </a:solidFill>
              </a:rPr>
              <a:t>PART–I (GE) 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BY</a:t>
            </a:r>
          </a:p>
          <a:p>
            <a:r>
              <a:rPr lang="en-US" sz="2800" b="1" i="1" dirty="0" smtClean="0">
                <a:solidFill>
                  <a:srgbClr val="0070C0"/>
                </a:solidFill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</a:rPr>
              <a:t>DR.BISWAJIT PODDER </a:t>
            </a:r>
          </a:p>
          <a:p>
            <a:r>
              <a:rPr lang="en-US" sz="2300" b="1" dirty="0" smtClean="0">
                <a:solidFill>
                  <a:srgbClr val="0070C0"/>
                </a:solidFill>
              </a:rPr>
              <a:t>ASANNAGAR MADAN MOHAN TARKALANKAR COLLEGE</a:t>
            </a:r>
            <a:endParaRPr lang="en-US" sz="23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172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sz="2400" dirty="0" smtClean="0">
                <a:latin typeface="Amar Bangla Normal" pitchFamily="2" charset="0"/>
                <a:cs typeface="Aharoni" pitchFamily="2" charset="-79"/>
              </a:rPr>
              <a:t>	</a:t>
            </a:r>
            <a:endParaRPr lang="bn-IN" sz="2400" dirty="0" smtClean="0">
              <a:latin typeface="Amar Bangla Normal" pitchFamily="2" charset="0"/>
              <a:cs typeface="Aharoni" pitchFamily="2" charset="-79"/>
            </a:endParaRPr>
          </a:p>
          <a:p>
            <a:pPr algn="ctr">
              <a:buNone/>
            </a:pPr>
            <a:r>
              <a:rPr lang="bn-IN" sz="2400" dirty="0" smtClean="0">
                <a:solidFill>
                  <a:srgbClr val="00B0F0"/>
                </a:solidFill>
                <a:latin typeface="Amar Bangla Normal" pitchFamily="2" charset="0"/>
                <a:cs typeface="Aharoni" pitchFamily="2" charset="-79"/>
              </a:rPr>
              <a:t>বিপ্রলম্ভ শৃঙ্গারের সর্বাপেক্ষা গুরুত্বপূর্ণ রসপর্যায় হল পূর্বরাগ।</a:t>
            </a:r>
          </a:p>
          <a:p>
            <a:pPr>
              <a:buNone/>
            </a:pPr>
            <a:endParaRPr lang="bn-IN" sz="2400" dirty="0" smtClean="0">
              <a:latin typeface="Amar Bangla Normal" pitchFamily="2" charset="0"/>
              <a:cs typeface="Aharoni" pitchFamily="2" charset="-79"/>
            </a:endParaRPr>
          </a:p>
          <a:p>
            <a:pPr algn="just">
              <a:buNone/>
            </a:pPr>
            <a:r>
              <a:rPr lang="en-US" sz="2400" dirty="0" smtClean="0">
                <a:latin typeface="Amar Bangla Normal" pitchFamily="2" charset="0"/>
                <a:cs typeface="Aharoni" pitchFamily="2" charset="-79"/>
              </a:rPr>
              <a:t>	</a:t>
            </a:r>
            <a:r>
              <a:rPr lang="bn-IN" sz="2400" dirty="0">
                <a:latin typeface="Amar Bangla Normal" pitchFamily="2" charset="0"/>
                <a:cs typeface="Aharoni" pitchFamily="2" charset="-79"/>
              </a:rPr>
              <a:t> </a:t>
            </a:r>
            <a:r>
              <a:rPr lang="bn-IN" sz="2400" dirty="0" smtClean="0">
                <a:solidFill>
                  <a:srgbClr val="0070C0"/>
                </a:solidFill>
                <a:latin typeface="Amar Bangla Normal" pitchFamily="2" charset="0"/>
                <a:cs typeface="Aharoni" pitchFamily="2" charset="-79"/>
              </a:rPr>
              <a:t>সাক্ষাৎ দর্শন, বংশীধ্বনি শ্রবণ, জলপটে</a:t>
            </a:r>
            <a:r>
              <a:rPr lang="bn-IN" sz="2400" dirty="0">
                <a:solidFill>
                  <a:srgbClr val="0070C0"/>
                </a:solidFill>
                <a:latin typeface="Amar Bangla Normal" pitchFamily="2" charset="0"/>
                <a:cs typeface="Aharoni" pitchFamily="2" charset="-79"/>
              </a:rPr>
              <a:t> </a:t>
            </a:r>
            <a:r>
              <a:rPr lang="bn-IN" sz="2400" dirty="0" smtClean="0">
                <a:solidFill>
                  <a:srgbClr val="0070C0"/>
                </a:solidFill>
                <a:latin typeface="Amar Bangla Normal" pitchFamily="2" charset="0"/>
                <a:cs typeface="Aharoni" pitchFamily="2" charset="-79"/>
              </a:rPr>
              <a:t>দর্শন</a:t>
            </a:r>
            <a:r>
              <a:rPr lang="bn-IN" sz="2400" dirty="0">
                <a:solidFill>
                  <a:srgbClr val="0070C0"/>
                </a:solidFill>
                <a:latin typeface="Amar Bangla Normal" pitchFamily="2" charset="0"/>
                <a:cs typeface="Aharoni" pitchFamily="2" charset="-79"/>
              </a:rPr>
              <a:t> </a:t>
            </a:r>
            <a:r>
              <a:rPr lang="bn-IN" sz="2400" dirty="0" smtClean="0">
                <a:solidFill>
                  <a:srgbClr val="0070C0"/>
                </a:solidFill>
                <a:latin typeface="Amar Bangla Normal" pitchFamily="2" charset="0"/>
                <a:cs typeface="Aharoni" pitchFamily="2" charset="-79"/>
              </a:rPr>
              <a:t>বা </a:t>
            </a:r>
            <a:r>
              <a:rPr lang="en-US" sz="2400" dirty="0" smtClean="0">
                <a:solidFill>
                  <a:srgbClr val="0070C0"/>
                </a:solidFill>
                <a:latin typeface="Amar Bangla Normal" pitchFamily="2" charset="0"/>
                <a:cs typeface="Aharoni" pitchFamily="2" charset="-79"/>
              </a:rPr>
              <a:t> </a:t>
            </a:r>
            <a:r>
              <a:rPr lang="bn-IN" sz="2400" dirty="0" smtClean="0">
                <a:solidFill>
                  <a:srgbClr val="0070C0"/>
                </a:solidFill>
                <a:latin typeface="Amar Bangla Normal" pitchFamily="2" charset="0"/>
                <a:cs typeface="Aharoni" pitchFamily="2" charset="-79"/>
              </a:rPr>
              <a:t>স্বপ্ন দর্শনের মাধ্যমে নায়ক-নায়িকার মনে উৎপন্ন রতি হল পূর্বরাগ। </a:t>
            </a:r>
          </a:p>
          <a:p>
            <a:pPr>
              <a:buNone/>
            </a:pPr>
            <a:endParaRPr lang="bn-IN" sz="2400" dirty="0" smtClean="0">
              <a:latin typeface="Amar Bangla Normal" pitchFamily="2" charset="0"/>
              <a:cs typeface="Aharoni" pitchFamily="2" charset="-79"/>
            </a:endParaRPr>
          </a:p>
          <a:p>
            <a:pPr>
              <a:buNone/>
            </a:pPr>
            <a:r>
              <a:rPr lang="bn-IN" dirty="0" smtClean="0">
                <a:solidFill>
                  <a:schemeClr val="accent2">
                    <a:lumMod val="75000"/>
                  </a:schemeClr>
                </a:solidFill>
                <a:latin typeface="Amar Bangla Normal" pitchFamily="2" charset="0"/>
              </a:rPr>
              <a:t>         ‘</a:t>
            </a:r>
            <a:r>
              <a:rPr lang="bn-IN" dirty="0" smtClean="0">
                <a:solidFill>
                  <a:srgbClr val="FF0000"/>
                </a:solidFill>
                <a:latin typeface="Amar Bangla Normal" pitchFamily="2" charset="0"/>
              </a:rPr>
              <a:t>রতির্যা সঙ্গমাৎ  পূর্ব্বং </a:t>
            </a:r>
            <a:r>
              <a:rPr lang="bn-IN" dirty="0" smtClean="0">
                <a:solidFill>
                  <a:srgbClr val="FF0000"/>
                </a:solidFill>
                <a:latin typeface="Amar Bangla Normal" pitchFamily="2" charset="0"/>
                <a:cs typeface="Aharoni" pitchFamily="2" charset="-79"/>
              </a:rPr>
              <a:t>দর্শন</a:t>
            </a:r>
            <a:r>
              <a:rPr lang="bn-IN" dirty="0" smtClean="0">
                <a:solidFill>
                  <a:srgbClr val="FF0000"/>
                </a:solidFill>
                <a:latin typeface="Amar Bangla Normal" pitchFamily="2" charset="0"/>
              </a:rPr>
              <a:t>- শ্রবণাদিজা</a:t>
            </a:r>
            <a:r>
              <a:rPr lang="en-GB" dirty="0" smtClean="0">
                <a:solidFill>
                  <a:srgbClr val="FF0000"/>
                </a:solidFill>
                <a:latin typeface="Amar Bangla Normal" pitchFamily="2" charset="0"/>
              </a:rPr>
              <a:t> </a:t>
            </a:r>
            <a:r>
              <a:rPr lang="bn-IN" dirty="0" smtClean="0">
                <a:solidFill>
                  <a:srgbClr val="FF0000"/>
                </a:solidFill>
                <a:latin typeface="Amar Bangla Normal" pitchFamily="2" charset="0"/>
              </a:rPr>
              <a:t>।</a:t>
            </a:r>
          </a:p>
          <a:p>
            <a:pPr>
              <a:buNone/>
            </a:pPr>
            <a:r>
              <a:rPr lang="bn-IN" dirty="0" smtClean="0">
                <a:solidFill>
                  <a:srgbClr val="FF0000"/>
                </a:solidFill>
                <a:latin typeface="Amar Bangla Normal" pitchFamily="2" charset="0"/>
              </a:rPr>
              <a:t>       তয়োরুন্মীলতি প্রাজ্ঞৈঃ পূর্বরাগঃ স উচ্যতে’।। </a:t>
            </a:r>
          </a:p>
          <a:p>
            <a:pPr>
              <a:buNone/>
            </a:pPr>
            <a:r>
              <a:rPr lang="bn-IN" dirty="0" smtClean="0">
                <a:solidFill>
                  <a:schemeClr val="accent2">
                    <a:lumMod val="75000"/>
                  </a:schemeClr>
                </a:solidFill>
                <a:latin typeface="Amar Bangla Normal" pitchFamily="2" charset="0"/>
              </a:rPr>
              <a:t>                        - ‘উজ্জ্বলনীলমণি’   </a:t>
            </a:r>
            <a:endParaRPr lang="en-US" dirty="0" smtClean="0">
              <a:latin typeface="Amar Bangla Normal" pitchFamily="2" charset="0"/>
            </a:endParaRPr>
          </a:p>
          <a:p>
            <a:pPr>
              <a:buNone/>
            </a:pPr>
            <a:endParaRPr lang="en-US" dirty="0">
              <a:latin typeface="Amar Bangla Normal" pitchFamily="2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bn-IN" sz="2700" dirty="0" smtClean="0">
                <a:solidFill>
                  <a:srgbClr val="00B0F0"/>
                </a:solidFill>
                <a:latin typeface="Amar Bangla Normal" pitchFamily="2" charset="0"/>
                <a:cs typeface="Aharoni" pitchFamily="2" charset="-79"/>
              </a:rPr>
              <a:t/>
            </a:r>
            <a:br>
              <a:rPr lang="bn-IN" sz="2700" dirty="0" smtClean="0">
                <a:solidFill>
                  <a:srgbClr val="00B0F0"/>
                </a:solidFill>
                <a:latin typeface="Amar Bangla Normal" pitchFamily="2" charset="0"/>
                <a:cs typeface="Aharoni" pitchFamily="2" charset="-79"/>
              </a:rPr>
            </a:br>
            <a:r>
              <a:rPr lang="bn-IN" sz="2700" dirty="0" smtClean="0">
                <a:solidFill>
                  <a:srgbClr val="00B0F0"/>
                </a:solidFill>
                <a:latin typeface="Amar Bangla Normal" pitchFamily="2" charset="0"/>
                <a:cs typeface="Aharoni" pitchFamily="2" charset="-79"/>
              </a:rPr>
              <a:t>বিপ্রলম্ভ শৃঙ্গারের মূল কথা বিরহ। এই বিরহের দশটি দশাঃ-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n-IN" sz="2600" dirty="0" smtClean="0">
                <a:solidFill>
                  <a:schemeClr val="accent6">
                    <a:lumMod val="75000"/>
                  </a:schemeClr>
                </a:solidFill>
                <a:latin typeface="Amar Bangla Normal" pitchFamily="2" charset="0"/>
              </a:rPr>
              <a:t>১) লালসা </a:t>
            </a:r>
          </a:p>
          <a:p>
            <a:pPr marL="0" indent="0">
              <a:buNone/>
            </a:pPr>
            <a:r>
              <a:rPr lang="bn-IN" sz="2600" dirty="0" smtClean="0">
                <a:solidFill>
                  <a:schemeClr val="accent6">
                    <a:lumMod val="75000"/>
                  </a:schemeClr>
                </a:solidFill>
                <a:latin typeface="Amar Bangla Normal" pitchFamily="2" charset="0"/>
              </a:rPr>
              <a:t>২) উদ্বেগ</a:t>
            </a:r>
          </a:p>
          <a:p>
            <a:pPr marL="0" indent="0">
              <a:buNone/>
            </a:pPr>
            <a:r>
              <a:rPr lang="bn-IN" sz="2600" dirty="0" smtClean="0">
                <a:solidFill>
                  <a:schemeClr val="accent6">
                    <a:lumMod val="75000"/>
                  </a:schemeClr>
                </a:solidFill>
                <a:latin typeface="Amar Bangla Normal" pitchFamily="2" charset="0"/>
              </a:rPr>
              <a:t>৩) অনিদ্রা</a:t>
            </a:r>
          </a:p>
          <a:p>
            <a:pPr marL="0" indent="0">
              <a:buNone/>
            </a:pPr>
            <a:r>
              <a:rPr lang="bn-IN" sz="2600" dirty="0" smtClean="0">
                <a:solidFill>
                  <a:schemeClr val="accent6">
                    <a:lumMod val="75000"/>
                  </a:schemeClr>
                </a:solidFill>
                <a:latin typeface="Amar Bangla Normal" pitchFamily="2" charset="0"/>
              </a:rPr>
              <a:t>৪) অঙ্গের কৃশতা</a:t>
            </a:r>
          </a:p>
          <a:p>
            <a:pPr marL="0" indent="0">
              <a:buNone/>
            </a:pPr>
            <a:r>
              <a:rPr lang="bn-IN" sz="2400" dirty="0" smtClean="0">
                <a:solidFill>
                  <a:schemeClr val="accent6">
                    <a:lumMod val="75000"/>
                  </a:schemeClr>
                </a:solidFill>
                <a:latin typeface="Amar Bangla Normal" pitchFamily="2" charset="0"/>
              </a:rPr>
              <a:t>৫) জড়িমা</a:t>
            </a:r>
          </a:p>
          <a:p>
            <a:pPr marL="0" indent="0">
              <a:buNone/>
            </a:pPr>
            <a:r>
              <a:rPr lang="bn-IN" sz="2600" dirty="0" smtClean="0">
                <a:solidFill>
                  <a:schemeClr val="accent6">
                    <a:lumMod val="75000"/>
                  </a:schemeClr>
                </a:solidFill>
                <a:latin typeface="Amar Bangla Normal" pitchFamily="2" charset="0"/>
              </a:rPr>
              <a:t>৬) অসহিষ্ণুতা</a:t>
            </a:r>
          </a:p>
          <a:p>
            <a:pPr marL="0" indent="0">
              <a:buNone/>
            </a:pPr>
            <a:r>
              <a:rPr lang="bn-IN" sz="2600" dirty="0" smtClean="0">
                <a:solidFill>
                  <a:schemeClr val="accent6">
                    <a:lumMod val="75000"/>
                  </a:schemeClr>
                </a:solidFill>
                <a:latin typeface="Amar Bangla Normal" pitchFamily="2" charset="0"/>
              </a:rPr>
              <a:t>৭) দেহের গ্লানি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mar Bangla Normal" pitchFamily="2" charset="0"/>
              </a:rPr>
              <a:t>8)</a:t>
            </a:r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  <a:latin typeface="Amar Bangla Normal" pitchFamily="2" charset="0"/>
              </a:rPr>
              <a:t> </a:t>
            </a:r>
            <a:r>
              <a:rPr lang="bn-IN" sz="2600" dirty="0" smtClean="0">
                <a:solidFill>
                  <a:schemeClr val="accent6">
                    <a:lumMod val="75000"/>
                  </a:schemeClr>
                </a:solidFill>
                <a:latin typeface="Amar Bangla Normal" pitchFamily="2" charset="0"/>
              </a:rPr>
              <a:t>উন্মত্ততা </a:t>
            </a:r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  <a:latin typeface="Amar Bangla Normal" pitchFamily="2" charset="0"/>
              </a:rPr>
              <a:t> </a:t>
            </a:r>
          </a:p>
          <a:p>
            <a:pPr marL="0" indent="0">
              <a:buNone/>
            </a:pPr>
            <a:r>
              <a:rPr lang="bn-IN" sz="2600" dirty="0" smtClean="0">
                <a:solidFill>
                  <a:schemeClr val="accent6">
                    <a:lumMod val="75000"/>
                  </a:schemeClr>
                </a:solidFill>
                <a:latin typeface="Amar Bangla Normal" pitchFamily="2" charset="0"/>
              </a:rPr>
              <a:t>৯) মোহ</a:t>
            </a:r>
          </a:p>
          <a:p>
            <a:pPr marL="0" indent="0">
              <a:buNone/>
            </a:pPr>
            <a:r>
              <a:rPr lang="bn-IN" sz="2600" dirty="0" smtClean="0">
                <a:solidFill>
                  <a:schemeClr val="accent6">
                    <a:lumMod val="75000"/>
                  </a:schemeClr>
                </a:solidFill>
              </a:rPr>
              <a:t>১০) মৃত্যু </a:t>
            </a:r>
          </a:p>
          <a:p>
            <a:pPr marL="0" indent="0">
              <a:buNone/>
            </a:pPr>
            <a:r>
              <a:rPr lang="bn-IN" sz="2600" dirty="0" smtClean="0">
                <a:solidFill>
                  <a:schemeClr val="accent6">
                    <a:lumMod val="75000"/>
                  </a:schemeClr>
                </a:solidFill>
              </a:rPr>
              <a:t>মৃত্যুব্যতীত বিরহের বাকী সব কটি </a:t>
            </a:r>
            <a:r>
              <a:rPr lang="bn-IN" sz="2600" smtClean="0">
                <a:solidFill>
                  <a:schemeClr val="accent6">
                    <a:lumMod val="75000"/>
                  </a:schemeClr>
                </a:solidFill>
              </a:rPr>
              <a:t>দশাই পূর্বরাগে </a:t>
            </a:r>
            <a:r>
              <a:rPr lang="bn-IN" sz="2600" dirty="0" smtClean="0">
                <a:solidFill>
                  <a:schemeClr val="accent6">
                    <a:lumMod val="75000"/>
                  </a:schemeClr>
                </a:solidFill>
              </a:rPr>
              <a:t>দেখা যায়।  </a:t>
            </a:r>
            <a:endParaRPr lang="en-US" sz="2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bn-IN" sz="4000" dirty="0" smtClean="0">
                <a:latin typeface="Amar Bangla Normal" pitchFamily="2" charset="0"/>
              </a:rPr>
              <a:t/>
            </a:r>
            <a:br>
              <a:rPr lang="bn-IN" sz="4000" dirty="0" smtClean="0">
                <a:latin typeface="Amar Bangla Normal" pitchFamily="2" charset="0"/>
              </a:rPr>
            </a:br>
            <a:r>
              <a:rPr lang="bn-IN" sz="3100" dirty="0">
                <a:solidFill>
                  <a:srgbClr val="00B050"/>
                </a:solidFill>
                <a:latin typeface="Amar Bangla Normal" pitchFamily="2" charset="0"/>
              </a:rPr>
              <a:t/>
            </a:r>
            <a:br>
              <a:rPr lang="bn-IN" sz="3100" dirty="0">
                <a:solidFill>
                  <a:srgbClr val="00B050"/>
                </a:solidFill>
                <a:latin typeface="Amar Bangla Normal" pitchFamily="2" charset="0"/>
              </a:rPr>
            </a:br>
            <a:r>
              <a:rPr lang="bn-IN" sz="3100" dirty="0" smtClean="0">
                <a:solidFill>
                  <a:srgbClr val="00B050"/>
                </a:solidFill>
                <a:latin typeface="Amar Bangla Normal" pitchFamily="2" charset="0"/>
              </a:rPr>
              <a:t>এই পর্যায়ের শ্রেষ্ঠ কবি চন্ডীদাস </a:t>
            </a:r>
            <a:r>
              <a:rPr lang="en-US" sz="3100" dirty="0">
                <a:solidFill>
                  <a:srgbClr val="00B050"/>
                </a:solidFill>
                <a:latin typeface="Amar Bangla Normal" pitchFamily="2" charset="0"/>
              </a:rPr>
              <a:t/>
            </a:r>
            <a:br>
              <a:rPr lang="en-US" sz="3100" dirty="0">
                <a:solidFill>
                  <a:srgbClr val="00B050"/>
                </a:solidFill>
                <a:latin typeface="Amar Bangla Normal" pitchFamily="2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bn-IN" dirty="0" smtClean="0">
                <a:solidFill>
                  <a:schemeClr val="accent3">
                    <a:lumMod val="75000"/>
                  </a:schemeClr>
                </a:solidFill>
                <a:latin typeface="Amar Bangla Normal" pitchFamily="2" charset="0"/>
              </a:rPr>
              <a:t>তাঁর একটি পদাংশঃ- </a:t>
            </a:r>
          </a:p>
          <a:p>
            <a:pPr marL="0" indent="0">
              <a:buNone/>
            </a:pPr>
            <a:r>
              <a:rPr lang="bn-IN" dirty="0" smtClean="0">
                <a:solidFill>
                  <a:schemeClr val="accent3">
                    <a:lumMod val="75000"/>
                  </a:schemeClr>
                </a:solidFill>
                <a:latin typeface="Amar Bangla Normal" pitchFamily="2" charset="0"/>
              </a:rPr>
              <a:t>              </a:t>
            </a:r>
            <a:r>
              <a:rPr lang="bn-IN" dirty="0" smtClean="0">
                <a:solidFill>
                  <a:srgbClr val="00B050"/>
                </a:solidFill>
                <a:latin typeface="Amar Bangla Normal" pitchFamily="2" charset="0"/>
              </a:rPr>
              <a:t>‘সই ! কেবা শুনাইল</a:t>
            </a:r>
            <a:r>
              <a:rPr lang="en-US" dirty="0" smtClean="0">
                <a:solidFill>
                  <a:srgbClr val="00B050"/>
                </a:solidFill>
                <a:latin typeface="Amar Bangla Normal" pitchFamily="2" charset="0"/>
              </a:rPr>
              <a:t> </a:t>
            </a:r>
            <a:r>
              <a:rPr lang="bn-IN" dirty="0" smtClean="0">
                <a:solidFill>
                  <a:srgbClr val="00B050"/>
                </a:solidFill>
                <a:latin typeface="Amar Bangla Normal" pitchFamily="2" charset="0"/>
              </a:rPr>
              <a:t>শ্যাম নাম।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00B050"/>
                </a:solidFill>
                <a:latin typeface="Amar Bangla Normal" pitchFamily="2" charset="0"/>
              </a:rPr>
              <a:t>    কানের ভিতর দিয়া           মরমে পশিল গো</a:t>
            </a:r>
          </a:p>
          <a:p>
            <a:pPr algn="ctr">
              <a:buNone/>
            </a:pPr>
            <a:r>
              <a:rPr lang="bn-IN" dirty="0" smtClean="0">
                <a:solidFill>
                  <a:srgbClr val="00B050"/>
                </a:solidFill>
                <a:latin typeface="Amar Bangla Normal" pitchFamily="2" charset="0"/>
              </a:rPr>
              <a:t>আকুল করিল মোর প্রাণ’।। </a:t>
            </a:r>
            <a:endParaRPr lang="en-US" dirty="0">
              <a:solidFill>
                <a:srgbClr val="00B050"/>
              </a:solidFill>
              <a:latin typeface="Amar Bangla Normal" pitchFamily="2" charset="0"/>
            </a:endParaRPr>
          </a:p>
          <a:p>
            <a:pPr>
              <a:buNone/>
            </a:pPr>
            <a:r>
              <a:rPr lang="bn-IN" sz="2400" dirty="0" smtClean="0">
                <a:latin typeface="Amar Bangla Normal" pitchFamily="2" charset="0"/>
              </a:rPr>
              <a:t>তাঁর রাধা সদা উদ্বিগ্ন, অঙ্গ জড়িমাজড়িত, আহারে রুচিহীন এবং যৌবনেই যোগিনী-</a:t>
            </a:r>
          </a:p>
          <a:p>
            <a:pPr>
              <a:buNone/>
            </a:pPr>
            <a:r>
              <a:rPr lang="bn-IN" dirty="0" smtClean="0">
                <a:solidFill>
                  <a:schemeClr val="accent6">
                    <a:lumMod val="75000"/>
                  </a:schemeClr>
                </a:solidFill>
                <a:latin typeface="Amar Bangla Normal" pitchFamily="2" charset="0"/>
              </a:rPr>
              <a:t>            ‘বিরতি আহারে     রাঙাবাস পরে</a:t>
            </a:r>
          </a:p>
          <a:p>
            <a:pPr marL="0" indent="0">
              <a:buNone/>
            </a:pPr>
            <a:r>
              <a:rPr lang="bn-IN" dirty="0" smtClean="0"/>
              <a:t>                     </a:t>
            </a:r>
            <a:r>
              <a:rPr lang="bn-IN" dirty="0" smtClean="0">
                <a:solidFill>
                  <a:schemeClr val="accent6">
                    <a:lumMod val="75000"/>
                  </a:schemeClr>
                </a:solidFill>
              </a:rPr>
              <a:t>যেমত যোগিনী পারা’।। 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bn-IN" sz="2400" dirty="0" smtClean="0">
                <a:solidFill>
                  <a:schemeClr val="accent5">
                    <a:lumMod val="75000"/>
                  </a:schemeClr>
                </a:solidFill>
                <a:latin typeface="Amar Bangla Normal" pitchFamily="2" charset="0"/>
              </a:rPr>
              <a:t>        অসহিষ্ণুতা থেকে কখনো রাধার মধ্যে আসে উন্মত্ততা- </a:t>
            </a:r>
          </a:p>
          <a:p>
            <a:pPr marL="0" indent="0">
              <a:buNone/>
            </a:pPr>
            <a:r>
              <a:rPr lang="bn-IN" dirty="0" smtClean="0">
                <a:solidFill>
                  <a:schemeClr val="accent5">
                    <a:lumMod val="75000"/>
                  </a:schemeClr>
                </a:solidFill>
                <a:latin typeface="Amar Bangla Normal" pitchFamily="2" charset="0"/>
              </a:rPr>
              <a:t>              </a:t>
            </a:r>
            <a:r>
              <a:rPr lang="bn-IN" sz="2400" dirty="0" smtClean="0">
                <a:solidFill>
                  <a:srgbClr val="7030A0"/>
                </a:solidFill>
                <a:latin typeface="Amar Bangla Normal" pitchFamily="2" charset="0"/>
              </a:rPr>
              <a:t>‘ঘরের বাহিরে         দন্ডে শতবার 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7030A0"/>
                </a:solidFill>
                <a:latin typeface="Amar Bangla Normal" pitchFamily="2" charset="0"/>
              </a:rPr>
              <a:t>                 </a:t>
            </a:r>
            <a:r>
              <a:rPr lang="bn-IN" sz="2400" dirty="0" smtClean="0">
                <a:solidFill>
                  <a:srgbClr val="7030A0"/>
                </a:solidFill>
                <a:latin typeface="Amar Bangla Normal" pitchFamily="2" charset="0"/>
              </a:rPr>
              <a:t>তিলে তিলে আইসে যায়’।</a:t>
            </a:r>
          </a:p>
          <a:p>
            <a:pPr marL="0" indent="0" algn="just">
              <a:buNone/>
            </a:pPr>
            <a:r>
              <a:rPr lang="bn-IN" dirty="0">
                <a:latin typeface="Amar Bangla Normal" pitchFamily="2" charset="0"/>
              </a:rPr>
              <a:t> </a:t>
            </a:r>
            <a:r>
              <a:rPr lang="bn-IN" sz="2400" dirty="0" smtClean="0">
                <a:latin typeface="Amar Bangla Normal" pitchFamily="2" charset="0"/>
              </a:rPr>
              <a:t>চৈতন্যোত্তর কবি গোবিন্দদাসের পদে চিত্রদর্শনজনিত পূর্বরাগের উল্লেখ আছে-</a:t>
            </a:r>
          </a:p>
          <a:p>
            <a:pPr marL="0" indent="0" algn="just">
              <a:buNone/>
            </a:pPr>
            <a:endParaRPr lang="bn-IN" sz="2400" dirty="0" smtClean="0">
              <a:latin typeface="Amar Bangla Normal" pitchFamily="2" charset="0"/>
            </a:endParaRPr>
          </a:p>
          <a:p>
            <a:pPr>
              <a:buNone/>
            </a:pPr>
            <a:r>
              <a:rPr lang="bn-IN" sz="2400" dirty="0" smtClean="0">
                <a:latin typeface="Amar Bangla Normal" pitchFamily="2" charset="0"/>
              </a:rPr>
              <a:t>                  </a:t>
            </a:r>
            <a:r>
              <a:rPr lang="bn-IN" sz="2400" dirty="0" smtClean="0">
                <a:solidFill>
                  <a:srgbClr val="00B0F0"/>
                </a:solidFill>
                <a:latin typeface="Amar Bangla Normal" pitchFamily="2" charset="0"/>
              </a:rPr>
              <a:t>‘কানড় কুসুম জিনি    দলিত অঞ্জন গো</a:t>
            </a:r>
          </a:p>
          <a:p>
            <a:pPr>
              <a:buNone/>
            </a:pPr>
            <a:r>
              <a:rPr lang="bn-IN" sz="2400" dirty="0" smtClean="0">
                <a:solidFill>
                  <a:srgbClr val="00B0F0"/>
                </a:solidFill>
                <a:latin typeface="Amar Bangla Normal" pitchFamily="2" charset="0"/>
              </a:rPr>
              <a:t>                              নব জলধর জিনি ছটা’।  </a:t>
            </a:r>
            <a:endParaRPr lang="en-US" sz="2400" dirty="0">
              <a:solidFill>
                <a:srgbClr val="00B0F0"/>
              </a:solidFill>
              <a:latin typeface="Amar Bangla Normal" pitchFamily="2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endParaRPr lang="bn-IN" sz="2400" dirty="0" smtClean="0">
              <a:latin typeface="Amar Bangla Normal" pitchFamily="2" charset="0"/>
            </a:endParaRPr>
          </a:p>
          <a:p>
            <a:pPr marL="0" indent="0">
              <a:buNone/>
            </a:pPr>
            <a:r>
              <a:rPr lang="bn-IN" sz="2400" dirty="0" smtClean="0">
                <a:latin typeface="Amar Bangla Normal" pitchFamily="2" charset="0"/>
              </a:rPr>
              <a:t>জ্ঞানদাসের পদে পাই সৌন্দর্য ও মানবিক অনুভূতির মেলবন্ধন-</a:t>
            </a:r>
            <a:endParaRPr lang="en-US" sz="2400" dirty="0" smtClean="0">
              <a:latin typeface="Amar Bangla Normal" pitchFamily="2" charset="0"/>
            </a:endParaRPr>
          </a:p>
          <a:p>
            <a:pPr>
              <a:buNone/>
            </a:pPr>
            <a:r>
              <a:rPr lang="bn-IN" dirty="0" smtClean="0">
                <a:solidFill>
                  <a:schemeClr val="accent2">
                    <a:lumMod val="75000"/>
                  </a:schemeClr>
                </a:solidFill>
                <a:latin typeface="Amar Bangla Normal" pitchFamily="2" charset="0"/>
              </a:rPr>
              <a:t>             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  <a:latin typeface="Amar Bangla Normal" pitchFamily="2" charset="0"/>
              </a:rPr>
              <a:t>­</a:t>
            </a:r>
            <a:r>
              <a:rPr lang="bn-IN" sz="2400" dirty="0" smtClean="0">
                <a:solidFill>
                  <a:srgbClr val="0070C0"/>
                </a:solidFill>
                <a:latin typeface="Amar Bangla Normal" pitchFamily="2" charset="0"/>
              </a:rPr>
              <a:t>’রূপের পাথারে আঁখি ডুবি সে রহিল । </a:t>
            </a:r>
          </a:p>
          <a:p>
            <a:pPr>
              <a:buNone/>
            </a:pPr>
            <a:r>
              <a:rPr lang="bn-IN" sz="2400" dirty="0" smtClean="0">
                <a:solidFill>
                  <a:srgbClr val="0070C0"/>
                </a:solidFill>
                <a:latin typeface="Amar Bangla Normal" pitchFamily="2" charset="0"/>
              </a:rPr>
              <a:t>                    যৌবনের বনে মন হারাইয়া গেল’।।</a:t>
            </a:r>
          </a:p>
          <a:p>
            <a:pPr>
              <a:buNone/>
            </a:pPr>
            <a:endParaRPr lang="bn-IN" sz="2400" dirty="0" smtClean="0">
              <a:solidFill>
                <a:schemeClr val="accent2">
                  <a:lumMod val="75000"/>
                </a:schemeClr>
              </a:solidFill>
              <a:latin typeface="Amar Bangla Normal" pitchFamily="2" charset="0"/>
            </a:endParaRPr>
          </a:p>
          <a:p>
            <a:pPr>
              <a:buNone/>
            </a:pPr>
            <a:r>
              <a:rPr lang="bn-IN" sz="2400" dirty="0" smtClean="0">
                <a:latin typeface="Amar Bangla Normal" pitchFamily="2" charset="0"/>
              </a:rPr>
              <a:t>ব্রজবুলিতে লেখা বিদ্যাপতির একটি পূর্বরাগের পদঃ-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mar Bangla Normal" pitchFamily="2" charset="0"/>
              </a:rPr>
              <a:t>     </a:t>
            </a:r>
            <a:endParaRPr lang="bn-IN" sz="2400" dirty="0" smtClean="0">
              <a:solidFill>
                <a:schemeClr val="accent4">
                  <a:lumMod val="75000"/>
                </a:schemeClr>
              </a:solidFill>
              <a:latin typeface="Amar Bangla Normal" pitchFamily="2" charset="0"/>
            </a:endParaRPr>
          </a:p>
          <a:p>
            <a:pPr>
              <a:buNone/>
            </a:pPr>
            <a:r>
              <a:rPr lang="bn-IN" sz="2400" dirty="0" smtClean="0">
                <a:solidFill>
                  <a:schemeClr val="accent4">
                    <a:lumMod val="75000"/>
                  </a:schemeClr>
                </a:solidFill>
                <a:latin typeface="Amar Bangla Normal" pitchFamily="2" charset="0"/>
              </a:rPr>
              <a:t>                   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mar Bangla Normal" pitchFamily="2" charset="0"/>
              </a:rPr>
              <a:t> </a:t>
            </a:r>
            <a:r>
              <a:rPr lang="bn-IN" sz="2400" dirty="0" smtClean="0">
                <a:solidFill>
                  <a:schemeClr val="accent4">
                    <a:lumMod val="75000"/>
                  </a:schemeClr>
                </a:solidFill>
                <a:latin typeface="Amar Bangla Normal" pitchFamily="2" charset="0"/>
              </a:rPr>
              <a:t>‘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mar Bangla Normal" pitchFamily="2" charset="0"/>
              </a:rPr>
              <a:t>­</a:t>
            </a:r>
            <a:r>
              <a:rPr lang="bn-IN" sz="2400" dirty="0" smtClean="0">
                <a:solidFill>
                  <a:srgbClr val="FF0000"/>
                </a:solidFill>
                <a:latin typeface="Amar Bangla Normal" pitchFamily="2" charset="0"/>
              </a:rPr>
              <a:t>গেলি কামিনী       গজহুঁ গামিনী</a:t>
            </a:r>
          </a:p>
          <a:p>
            <a:pPr>
              <a:buNone/>
            </a:pPr>
            <a:r>
              <a:rPr lang="bn-IN" sz="2400" dirty="0" smtClean="0">
                <a:solidFill>
                  <a:srgbClr val="FF0000"/>
                </a:solidFill>
                <a:latin typeface="Amar Bangla Normal" pitchFamily="2" charset="0"/>
              </a:rPr>
              <a:t>                              বিহসি পালটি নেহারি।</a:t>
            </a:r>
          </a:p>
          <a:p>
            <a:pPr>
              <a:buNone/>
            </a:pPr>
            <a:r>
              <a:rPr lang="bn-IN" sz="2400" dirty="0" smtClean="0">
                <a:solidFill>
                  <a:srgbClr val="FF0000"/>
                </a:solidFill>
                <a:latin typeface="Amar Bangla Normal" pitchFamily="2" charset="0"/>
              </a:rPr>
              <a:t>                      ইন্দ্রজালক          কুসুম সায়ক</a:t>
            </a:r>
          </a:p>
          <a:p>
            <a:pPr>
              <a:buNone/>
            </a:pPr>
            <a:r>
              <a:rPr lang="bn-IN" sz="2400" dirty="0" smtClean="0">
                <a:solidFill>
                  <a:srgbClr val="FF0000"/>
                </a:solidFill>
                <a:latin typeface="Amar Bangla Normal" pitchFamily="2" charset="0"/>
              </a:rPr>
              <a:t>                              কুহকী ভেলি বরনারী’।।</a:t>
            </a:r>
            <a:endParaRPr lang="en-US" sz="2400" dirty="0">
              <a:solidFill>
                <a:srgbClr val="FF0000"/>
              </a:solidFill>
              <a:latin typeface="Amar Bangla Normal" pitchFamily="2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07566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bn-IN" sz="6600" dirty="0" smtClean="0">
              <a:solidFill>
                <a:schemeClr val="accent6">
                  <a:lumMod val="75000"/>
                </a:schemeClr>
              </a:solidFill>
              <a:latin typeface="Amar Bangla Normal" pitchFamily="2" charset="0"/>
            </a:endParaRPr>
          </a:p>
          <a:p>
            <a:pPr algn="ctr">
              <a:buNone/>
            </a:pPr>
            <a:r>
              <a:rPr lang="bn-IN" sz="6600" dirty="0" smtClean="0">
                <a:solidFill>
                  <a:schemeClr val="accent6">
                    <a:lumMod val="75000"/>
                  </a:schemeClr>
                </a:solidFill>
                <a:latin typeface="Amar Bangla Normal" pitchFamily="2" charset="0"/>
              </a:rPr>
              <a:t>ধন্যবাদ</a:t>
            </a:r>
            <a:endParaRPr lang="en-US" sz="6600" dirty="0">
              <a:solidFill>
                <a:schemeClr val="accent6">
                  <a:lumMod val="75000"/>
                </a:schemeClr>
              </a:solidFill>
              <a:latin typeface="Amar Bangla Normal" pitchFamily="2" charset="0"/>
            </a:endParaRPr>
          </a:p>
          <a:p>
            <a:r>
              <a:rPr lang="bn-IN" dirty="0" smtClean="0"/>
              <a:t> </a:t>
            </a:r>
            <a:endParaRPr lang="en-US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169</TotalTime>
  <Words>209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পূর্বরাগঃসংজ্ঞা ও বৈশিষ্ট্য  </vt:lpstr>
      <vt:lpstr>PowerPoint Presentation</vt:lpstr>
      <vt:lpstr> বিপ্রলম্ভ শৃঙ্গারের মূল কথা বিরহ। এই বিরহের দশটি দশাঃ-  </vt:lpstr>
      <vt:lpstr>  এই পর্যায়ের শ্রেষ্ঠ কবি চন্ডীদাস 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tarun</dc:creator>
  <cp:lastModifiedBy>Hena Biswas</cp:lastModifiedBy>
  <cp:revision>34</cp:revision>
  <dcterms:created xsi:type="dcterms:W3CDTF">2017-03-29T07:03:06Z</dcterms:created>
  <dcterms:modified xsi:type="dcterms:W3CDTF">2021-02-05T18:34:43Z</dcterms:modified>
</cp:coreProperties>
</file>